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63"/>
  </p:notesMasterIdLst>
  <p:sldIdLst>
    <p:sldId id="275" r:id="rId2"/>
    <p:sldId id="278" r:id="rId3"/>
    <p:sldId id="264" r:id="rId4"/>
    <p:sldId id="333" r:id="rId5"/>
    <p:sldId id="334" r:id="rId6"/>
    <p:sldId id="279" r:id="rId7"/>
    <p:sldId id="336" r:id="rId8"/>
    <p:sldId id="328" r:id="rId9"/>
    <p:sldId id="280" r:id="rId10"/>
    <p:sldId id="297" r:id="rId11"/>
    <p:sldId id="298" r:id="rId12"/>
    <p:sldId id="299" r:id="rId13"/>
    <p:sldId id="300" r:id="rId14"/>
    <p:sldId id="302" r:id="rId15"/>
    <p:sldId id="303" r:id="rId16"/>
    <p:sldId id="304" r:id="rId17"/>
    <p:sldId id="310" r:id="rId18"/>
    <p:sldId id="305" r:id="rId19"/>
    <p:sldId id="309" r:id="rId20"/>
    <p:sldId id="311" r:id="rId21"/>
    <p:sldId id="313" r:id="rId22"/>
    <p:sldId id="314" r:id="rId23"/>
    <p:sldId id="315" r:id="rId24"/>
    <p:sldId id="316" r:id="rId25"/>
    <p:sldId id="318" r:id="rId26"/>
    <p:sldId id="317" r:id="rId27"/>
    <p:sldId id="320" r:id="rId28"/>
    <p:sldId id="308" r:id="rId29"/>
    <p:sldId id="319" r:id="rId30"/>
    <p:sldId id="337" r:id="rId31"/>
    <p:sldId id="338" r:id="rId32"/>
    <p:sldId id="281" r:id="rId33"/>
    <p:sldId id="282" r:id="rId34"/>
    <p:sldId id="285" r:id="rId35"/>
    <p:sldId id="286" r:id="rId36"/>
    <p:sldId id="288" r:id="rId37"/>
    <p:sldId id="287" r:id="rId38"/>
    <p:sldId id="289" r:id="rId39"/>
    <p:sldId id="329" r:id="rId40"/>
    <p:sldId id="330" r:id="rId41"/>
    <p:sldId id="296" r:id="rId42"/>
    <p:sldId id="294" r:id="rId43"/>
    <p:sldId id="295" r:id="rId44"/>
    <p:sldId id="335" r:id="rId45"/>
    <p:sldId id="291" r:id="rId46"/>
    <p:sldId id="331" r:id="rId47"/>
    <p:sldId id="332" r:id="rId48"/>
    <p:sldId id="293" r:id="rId49"/>
    <p:sldId id="283" r:id="rId50"/>
    <p:sldId id="284" r:id="rId51"/>
    <p:sldId id="321" r:id="rId52"/>
    <p:sldId id="322" r:id="rId53"/>
    <p:sldId id="323" r:id="rId54"/>
    <p:sldId id="324" r:id="rId55"/>
    <p:sldId id="326" r:id="rId56"/>
    <p:sldId id="327" r:id="rId57"/>
    <p:sldId id="339" r:id="rId58"/>
    <p:sldId id="292" r:id="rId59"/>
    <p:sldId id="277" r:id="rId60"/>
    <p:sldId id="290" r:id="rId61"/>
    <p:sldId id="259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i Mounla" initials="RM" lastIdx="3" clrIdx="0">
    <p:extLst>
      <p:ext uri="{19B8F6BF-5375-455C-9EA6-DF929625EA0E}">
        <p15:presenceInfo xmlns:p15="http://schemas.microsoft.com/office/powerpoint/2012/main" userId="adc00b59083a0e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2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71" autoAdjust="0"/>
    <p:restoredTop sz="94717" autoAdjust="0"/>
  </p:normalViewPr>
  <p:slideViewPr>
    <p:cSldViewPr snapToGrid="0">
      <p:cViewPr varScale="1">
        <p:scale>
          <a:sx n="93" d="100"/>
          <a:sy n="93" d="100"/>
        </p:scale>
        <p:origin x="9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7C815-ED2C-4A30-8899-DEAAFD1DFCC4}" type="datetimeFigureOut">
              <a:rPr lang="en-AU" smtClean="0"/>
              <a:t>14/02/2020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C208E-9E69-4784-A6BD-08E33C4B7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1657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C208E-9E69-4784-A6BD-08E33C4B74B8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5416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14/02/2020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104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14/02/2020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526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14/02/2020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9903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84"/>
            <a:ext cx="11653523" cy="21879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4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37" indent="0">
              <a:buNone/>
              <a:defRPr/>
            </a:lvl3pPr>
            <a:lvl4pPr marL="336072" indent="0">
              <a:buNone/>
              <a:defRPr/>
            </a:lvl4pPr>
            <a:lvl5pPr marL="50410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370700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14/02/2020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4553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14/02/2020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2231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14/02/2020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575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14/02/2020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634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14/02/2020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652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14/02/2020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551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14/02/2020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8224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14/02/2020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452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35E56-A3D2-45D8-BB04-21DD29FB9D02}" type="datetimeFigureOut">
              <a:rPr lang="en-AU" smtClean="0"/>
              <a:t>14/02/2020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348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660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gi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imounla" TargetMode="External"/><Relationship Id="rId7" Type="http://schemas.openxmlformats.org/officeDocument/2006/relationships/image" Target="../media/image51.jpeg"/><Relationship Id="rId2" Type="http://schemas.openxmlformats.org/officeDocument/2006/relationships/hyperlink" Target="https://docs.microsoft.com/en-us/powerapps/developer/component-framework/overv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xrmtoolbox.com/plugins/Maverick.PCF.Builder/" TargetMode="External"/><Relationship Id="rId5" Type="http://schemas.openxmlformats.org/officeDocument/2006/relationships/hyperlink" Target="https://www.youtube.com/channel/UCjXCqDkRAGFAtu2JlWr3Epg" TargetMode="External"/><Relationship Id="rId4" Type="http://schemas.openxmlformats.org/officeDocument/2006/relationships/hyperlink" Target="https://pcf.gallery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B59958-1FC7-4AE1-BF31-8ACEFAE7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41" y="1390522"/>
            <a:ext cx="8202547" cy="28527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to Enhance that UI with PCF</a:t>
            </a:r>
            <a:endParaRPr lang="en-AU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45BF76-9F93-4F2C-89A9-B2EA07FE4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9141" y="4589466"/>
            <a:ext cx="8202547" cy="1500187"/>
          </a:xfrm>
        </p:spPr>
        <p:txBody>
          <a:bodyPr/>
          <a:lstStyle/>
          <a:p>
            <a:r>
              <a:rPr lang="en-AU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Rami Mounla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43FF4-C9E2-4CB6-9FB9-AE956500A250}"/>
              </a:ext>
            </a:extLst>
          </p:cNvPr>
          <p:cNvSpPr txBox="1"/>
          <p:nvPr/>
        </p:nvSpPr>
        <p:spPr>
          <a:xfrm>
            <a:off x="959139" y="5031905"/>
            <a:ext cx="448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 Architect | Power Platform </a:t>
            </a:r>
            <a:r>
              <a:rPr lang="en-AU">
                <a:solidFill>
                  <a:schemeClr val="bg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| DXC NZ</a:t>
            </a:r>
            <a:endParaRPr lang="en-AU" dirty="0">
              <a:solidFill>
                <a:schemeClr val="bg2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FBB93-195D-45A6-9E53-28D95E821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925" y="698197"/>
            <a:ext cx="3658111" cy="3810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0FE950-0C48-417F-AE59-458BD8518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68" y="5031905"/>
            <a:ext cx="3114223" cy="160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00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ower Apps PCF controls">
            <a:extLst>
              <a:ext uri="{FF2B5EF4-FFF2-40B4-BE49-F238E27FC236}">
                <a16:creationId xmlns:a16="http://schemas.microsoft.com/office/drawing/2014/main" id="{1273A60E-4D83-4528-A6AC-0BCC6BB03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611"/>
            <a:ext cx="12496800" cy="686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38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lorful Optionset">
            <a:extLst>
              <a:ext uri="{FF2B5EF4-FFF2-40B4-BE49-F238E27FC236}">
                <a16:creationId xmlns:a16="http://schemas.microsoft.com/office/drawing/2014/main" id="{805E33D6-5AAB-4922-A953-8A406A7A8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577" y="829137"/>
            <a:ext cx="6771257" cy="534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778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ountry Picker">
            <a:extLst>
              <a:ext uri="{FF2B5EF4-FFF2-40B4-BE49-F238E27FC236}">
                <a16:creationId xmlns:a16="http://schemas.microsoft.com/office/drawing/2014/main" id="{B5D34599-C87C-4E6F-809A-5436438AF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84" y="1100171"/>
            <a:ext cx="10175041" cy="42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433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365MultipleLinesHTML">
            <a:extLst>
              <a:ext uri="{FF2B5EF4-FFF2-40B4-BE49-F238E27FC236}">
                <a16:creationId xmlns:a16="http://schemas.microsoft.com/office/drawing/2014/main" id="{E03B9861-AB18-431A-9EFF-14223A03E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69294"/>
            <a:ext cx="7620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62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wo Options Icons">
            <a:extLst>
              <a:ext uri="{FF2B5EF4-FFF2-40B4-BE49-F238E27FC236}">
                <a16:creationId xmlns:a16="http://schemas.microsoft.com/office/drawing/2014/main" id="{E25D3BC8-48EB-4E12-BCE2-26167294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919163"/>
            <a:ext cx="9124950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282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ate Range Control">
            <a:extLst>
              <a:ext uri="{FF2B5EF4-FFF2-40B4-BE49-F238E27FC236}">
                <a16:creationId xmlns:a16="http://schemas.microsoft.com/office/drawing/2014/main" id="{00ECF6F9-4633-47AC-BAB9-88CF887EE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938213"/>
            <a:ext cx="8143875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239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ustom Switch">
            <a:extLst>
              <a:ext uri="{FF2B5EF4-FFF2-40B4-BE49-F238E27FC236}">
                <a16:creationId xmlns:a16="http://schemas.microsoft.com/office/drawing/2014/main" id="{9D26E57A-8015-460A-95DA-D36D2813A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1743075"/>
            <a:ext cx="71818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075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hortcut Buttons">
            <a:extLst>
              <a:ext uri="{FF2B5EF4-FFF2-40B4-BE49-F238E27FC236}">
                <a16:creationId xmlns:a16="http://schemas.microsoft.com/office/drawing/2014/main" id="{25CBD1AB-80DC-4516-A4AF-5DA14BAC4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88" y="1724025"/>
            <a:ext cx="59150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685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OfficeUI React Button">
            <a:extLst>
              <a:ext uri="{FF2B5EF4-FFF2-40B4-BE49-F238E27FC236}">
                <a16:creationId xmlns:a16="http://schemas.microsoft.com/office/drawing/2014/main" id="{807F72B1-D9E6-4D24-857E-594D4D4A5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576388"/>
            <a:ext cx="67913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895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Business Process Cards">
            <a:extLst>
              <a:ext uri="{FF2B5EF4-FFF2-40B4-BE49-F238E27FC236}">
                <a16:creationId xmlns:a16="http://schemas.microsoft.com/office/drawing/2014/main" id="{DA8EE90B-5799-4839-B499-3FAC20FDD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28738"/>
            <a:ext cx="76200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75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C00E3E-D73D-48B9-804D-92F740C8A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You, Me, and the Power Platform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55386B-3579-4F9D-BCEB-6E145DFA4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25141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NN Tags">
            <a:extLst>
              <a:ext uri="{FF2B5EF4-FFF2-40B4-BE49-F238E27FC236}">
                <a16:creationId xmlns:a16="http://schemas.microsoft.com/office/drawing/2014/main" id="{3F2BB11C-5A28-4E68-897A-6AF0C0866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258" y="497149"/>
            <a:ext cx="5607119" cy="549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431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Mortgage Calculator">
            <a:extLst>
              <a:ext uri="{FF2B5EF4-FFF2-40B4-BE49-F238E27FC236}">
                <a16:creationId xmlns:a16="http://schemas.microsoft.com/office/drawing/2014/main" id="{03D917B6-D52E-4137-8042-E64455952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1614488"/>
            <a:ext cx="77343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618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Entity Permission Viewer">
            <a:extLst>
              <a:ext uri="{FF2B5EF4-FFF2-40B4-BE49-F238E27FC236}">
                <a16:creationId xmlns:a16="http://schemas.microsoft.com/office/drawing/2014/main" id="{43CC1596-FE91-4797-B84B-63D6F97F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776288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929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olor Picker Control">
            <a:extLst>
              <a:ext uri="{FF2B5EF4-FFF2-40B4-BE49-F238E27FC236}">
                <a16:creationId xmlns:a16="http://schemas.microsoft.com/office/drawing/2014/main" id="{C7F34CE7-AA01-4A06-ABF2-AD29B0497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833563"/>
            <a:ext cx="60960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637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ynamics 365 FileExplorer">
            <a:extLst>
              <a:ext uri="{FF2B5EF4-FFF2-40B4-BE49-F238E27FC236}">
                <a16:creationId xmlns:a16="http://schemas.microsoft.com/office/drawing/2014/main" id="{4F59533A-CE1C-41EE-9148-D8D135E4F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1362075"/>
            <a:ext cx="527685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929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SpeechToText">
            <a:extLst>
              <a:ext uri="{FF2B5EF4-FFF2-40B4-BE49-F238E27FC236}">
                <a16:creationId xmlns:a16="http://schemas.microsoft.com/office/drawing/2014/main" id="{84BDF94B-BB06-4E01-B314-48A5A901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13" y="2147888"/>
            <a:ext cx="4448175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412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ataSet Visualization">
            <a:extLst>
              <a:ext uri="{FF2B5EF4-FFF2-40B4-BE49-F238E27FC236}">
                <a16:creationId xmlns:a16="http://schemas.microsoft.com/office/drawing/2014/main" id="{374E0BB2-2677-4A19-A492-07B9AD134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1362075"/>
            <a:ext cx="7400925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191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BAC7-AF8A-4E39-934F-3C5378C9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NZ specific ones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13087-E21B-4550-AD52-3926CD6E5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93907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New Zealand Companies Data">
            <a:extLst>
              <a:ext uri="{FF2B5EF4-FFF2-40B4-BE49-F238E27FC236}">
                <a16:creationId xmlns:a16="http://schemas.microsoft.com/office/drawing/2014/main" id="{EB2BCFD9-891C-4229-8565-CBFA09A6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3" y="1095375"/>
            <a:ext cx="642937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820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New Zealand Address Finder">
            <a:extLst>
              <a:ext uri="{FF2B5EF4-FFF2-40B4-BE49-F238E27FC236}">
                <a16:creationId xmlns:a16="http://schemas.microsoft.com/office/drawing/2014/main" id="{FC1FE1AA-A485-493D-8360-B3E191260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461963"/>
            <a:ext cx="5715000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91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ynamics 365 extensions">
            <a:extLst>
              <a:ext uri="{FF2B5EF4-FFF2-40B4-BE49-F238E27FC236}">
                <a16:creationId xmlns:a16="http://schemas.microsoft.com/office/drawing/2014/main" id="{78F8C737-D873-489A-91EF-07693AB50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930" y="1870745"/>
            <a:ext cx="2777542" cy="341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365 saturday">
            <a:extLst>
              <a:ext uri="{FF2B5EF4-FFF2-40B4-BE49-F238E27FC236}">
                <a16:creationId xmlns:a16="http://schemas.microsoft.com/office/drawing/2014/main" id="{921A4F9A-6563-4AF1-9618-6E81EBB75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52" y="408389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lobal Power Platform Bootcamp">
            <a:extLst>
              <a:ext uri="{FF2B5EF4-FFF2-40B4-BE49-F238E27FC236}">
                <a16:creationId xmlns:a16="http://schemas.microsoft.com/office/drawing/2014/main" id="{3E3EB065-5A20-4C8E-B833-06D56D3D2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418" y="620523"/>
            <a:ext cx="1498442" cy="15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211C0F-310B-4A45-9E07-F13491ECF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995" y="2576234"/>
            <a:ext cx="3369290" cy="1347716"/>
          </a:xfrm>
          <a:prstGeom prst="rect">
            <a:avLst/>
          </a:prstGeom>
        </p:spPr>
      </p:pic>
      <p:pic>
        <p:nvPicPr>
          <p:cNvPr id="1032" name="Picture 8" descr="Image result for DXC">
            <a:extLst>
              <a:ext uri="{FF2B5EF4-FFF2-40B4-BE49-F238E27FC236}">
                <a16:creationId xmlns:a16="http://schemas.microsoft.com/office/drawing/2014/main" id="{AE99DA14-C4DB-413A-A5E4-F65279F92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4" y="1265426"/>
            <a:ext cx="291465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78027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mant Gaur">
            <a:extLst>
              <a:ext uri="{FF2B5EF4-FFF2-40B4-BE49-F238E27FC236}">
                <a16:creationId xmlns:a16="http://schemas.microsoft.com/office/drawing/2014/main" id="{3E1944A5-23FA-4E75-9D43-CF505AEE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69" y="1591138"/>
            <a:ext cx="39243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4770CE-EA2D-4B96-BE6E-08EB085655F3}"/>
              </a:ext>
            </a:extLst>
          </p:cNvPr>
          <p:cNvSpPr/>
          <p:nvPr/>
        </p:nvSpPr>
        <p:spPr>
          <a:xfrm>
            <a:off x="707069" y="616544"/>
            <a:ext cx="3924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Hemant Gaur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B90B8-1A9C-482F-91E1-F8E30C318B2C}"/>
              </a:ext>
            </a:extLst>
          </p:cNvPr>
          <p:cNvSpPr txBox="1"/>
          <p:nvPr/>
        </p:nvSpPr>
        <p:spPr>
          <a:xfrm>
            <a:off x="5101885" y="2636669"/>
            <a:ext cx="63830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1300+ non-</a:t>
            </a:r>
            <a:r>
              <a:rPr lang="en-US" sz="3600" dirty="0" err="1"/>
              <a:t>msft</a:t>
            </a:r>
            <a:r>
              <a:rPr lang="en-US" sz="3600" dirty="0"/>
              <a:t> in prod</a:t>
            </a:r>
          </a:p>
          <a:p>
            <a:endParaRPr lang="en-US" sz="3600" dirty="0"/>
          </a:p>
          <a:p>
            <a:r>
              <a:rPr lang="en-US" sz="3600" dirty="0"/>
              <a:t>140 open source on PCF Gallery </a:t>
            </a:r>
          </a:p>
        </p:txBody>
      </p:sp>
    </p:spTree>
    <p:extLst>
      <p:ext uri="{BB962C8B-B14F-4D97-AF65-F5344CB8AC3E}">
        <p14:creationId xmlns:p14="http://schemas.microsoft.com/office/powerpoint/2010/main" val="306802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5896B3-0828-4EA8-8BA1-1AB0682C7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591" y="1979112"/>
            <a:ext cx="7901018" cy="4596313"/>
          </a:xfrm>
          <a:prstGeom prst="rect">
            <a:avLst/>
          </a:prstGeom>
        </p:spPr>
      </p:pic>
      <p:pic>
        <p:nvPicPr>
          <p:cNvPr id="2050" name="Picture 2" descr="SalesSpark">
            <a:extLst>
              <a:ext uri="{FF2B5EF4-FFF2-40B4-BE49-F238E27FC236}">
                <a16:creationId xmlns:a16="http://schemas.microsoft.com/office/drawing/2014/main" id="{C3803298-B1F1-4997-B762-DC4173C5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282575"/>
            <a:ext cx="5626100" cy="142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736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8A1C-64B3-4F8B-9BDC-43573663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Field v Data 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9334F-3E8C-458D-A6E5-6776AB034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63478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1F8BF-4FF5-4310-850B-51CA42C3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Learning Curve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B75BE-2A1F-467C-B717-58875C3B2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What you need to know</a:t>
            </a:r>
          </a:p>
        </p:txBody>
      </p:sp>
    </p:spTree>
    <p:extLst>
      <p:ext uri="{BB962C8B-B14F-4D97-AF65-F5344CB8AC3E}">
        <p14:creationId xmlns:p14="http://schemas.microsoft.com/office/powerpoint/2010/main" val="3389835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AEBFED-6EEC-4E8B-ACCD-7341F8F69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8000" dirty="0"/>
              <a:t>Technologies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F1CD12-1642-431F-9FDC-6EC11F45A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NZ" sz="3200" dirty="0"/>
          </a:p>
          <a:p>
            <a:pPr marL="0" indent="0">
              <a:buNone/>
            </a:pPr>
            <a:r>
              <a:rPr lang="en-NZ" sz="3200" dirty="0"/>
              <a:t>NPM</a:t>
            </a:r>
          </a:p>
          <a:p>
            <a:pPr marL="0" indent="0">
              <a:buNone/>
            </a:pPr>
            <a:endParaRPr lang="en-NZ" sz="3200" dirty="0"/>
          </a:p>
          <a:p>
            <a:pPr marL="0" indent="0">
              <a:buNone/>
            </a:pPr>
            <a:r>
              <a:rPr lang="en-NZ" sz="3200" dirty="0"/>
              <a:t>TypeScript</a:t>
            </a:r>
          </a:p>
          <a:p>
            <a:pPr marL="0" indent="0">
              <a:buNone/>
            </a:pPr>
            <a:endParaRPr lang="en-NZ" sz="3200" dirty="0"/>
          </a:p>
          <a:p>
            <a:pPr marL="0" indent="0">
              <a:buNone/>
            </a:pPr>
            <a:r>
              <a:rPr lang="en-NZ" sz="3200" dirty="0"/>
              <a:t>HTML  + CSS</a:t>
            </a:r>
          </a:p>
        </p:txBody>
      </p:sp>
    </p:spTree>
    <p:extLst>
      <p:ext uri="{BB962C8B-B14F-4D97-AF65-F5344CB8AC3E}">
        <p14:creationId xmlns:p14="http://schemas.microsoft.com/office/powerpoint/2010/main" val="72576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luralsight logo">
            <a:extLst>
              <a:ext uri="{FF2B5EF4-FFF2-40B4-BE49-F238E27FC236}">
                <a16:creationId xmlns:a16="http://schemas.microsoft.com/office/drawing/2014/main" id="{1EB77384-DEEE-4683-B589-2BB0BBFF2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65" y="485549"/>
            <a:ext cx="8760270" cy="588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934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o kung fu | I KNOW NPM | image tagged in neo kung fu | made w/ Imgflip meme maker">
            <a:extLst>
              <a:ext uri="{FF2B5EF4-FFF2-40B4-BE49-F238E27FC236}">
                <a16:creationId xmlns:a16="http://schemas.microsoft.com/office/drawing/2014/main" id="{C1215648-8715-4091-A548-539AE94B6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85" y="-649357"/>
            <a:ext cx="10004030" cy="750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378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luralsight logo">
            <a:extLst>
              <a:ext uri="{FF2B5EF4-FFF2-40B4-BE49-F238E27FC236}">
                <a16:creationId xmlns:a16="http://schemas.microsoft.com/office/drawing/2014/main" id="{1EB77384-DEEE-4683-B589-2BB0BBFF2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65" y="485549"/>
            <a:ext cx="8760270" cy="588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328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DEC4677-9B67-40A3-A6D2-C01B3090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098" y="-533620"/>
            <a:ext cx="9849803" cy="739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692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A713E-0578-4BD7-98F1-0EB2C44CD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Getting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C7EB5-413A-47D6-B13E-EC47BB9E1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8138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RM 4.0">
            <a:extLst>
              <a:ext uri="{FF2B5EF4-FFF2-40B4-BE49-F238E27FC236}">
                <a16:creationId xmlns:a16="http://schemas.microsoft.com/office/drawing/2014/main" id="{6A55C46F-C395-4C8D-B125-1D1547459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960" y="790112"/>
            <a:ext cx="8211845" cy="46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583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DAA27F-F7C4-4953-9FD4-21BFC49D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Prerequisites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18ECD7-5FE2-45E1-B5B3-EEFBC5A1F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/>
              <a:t>NPM (from comes with Node.js)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/>
              <a:t>.NET Framework 4.6.2 Developer Pack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/>
              <a:t>Power Apps CLI</a:t>
            </a:r>
          </a:p>
        </p:txBody>
      </p:sp>
    </p:spTree>
    <p:extLst>
      <p:ext uri="{BB962C8B-B14F-4D97-AF65-F5344CB8AC3E}">
        <p14:creationId xmlns:p14="http://schemas.microsoft.com/office/powerpoint/2010/main" val="1886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3B6CA-953C-4742-B6BC-4AFF7520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The 8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F2DF6-8C14-4429-8DBE-0239642C9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That you really need to know</a:t>
            </a:r>
          </a:p>
        </p:txBody>
      </p:sp>
    </p:spTree>
    <p:extLst>
      <p:ext uri="{BB962C8B-B14F-4D97-AF65-F5344CB8AC3E}">
        <p14:creationId xmlns:p14="http://schemas.microsoft.com/office/powerpoint/2010/main" val="1286043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F652-68D9-4745-806B-3B68AEDEC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Cheat Sheet Create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94EA3-B482-444A-A858-96344F06F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89677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NZ" dirty="0" err="1"/>
              <a:t>pac</a:t>
            </a:r>
            <a:r>
              <a:rPr lang="en-NZ" dirty="0"/>
              <a:t> </a:t>
            </a:r>
            <a:r>
              <a:rPr lang="en-NZ" dirty="0" err="1"/>
              <a:t>pcf</a:t>
            </a:r>
            <a:r>
              <a:rPr lang="en-NZ" dirty="0"/>
              <a:t> </a:t>
            </a:r>
            <a:r>
              <a:rPr lang="en-NZ" dirty="0" err="1"/>
              <a:t>init</a:t>
            </a:r>
            <a:r>
              <a:rPr lang="en-NZ" dirty="0"/>
              <a:t> --namespace </a:t>
            </a:r>
            <a:r>
              <a:rPr lang="en-NZ" dirty="0" err="1"/>
              <a:t>XrmEnterprise</a:t>
            </a:r>
            <a:r>
              <a:rPr lang="en-NZ" dirty="0"/>
              <a:t> --name </a:t>
            </a:r>
            <a:r>
              <a:rPr lang="en-NZ" dirty="0" err="1"/>
              <a:t>CalendarView</a:t>
            </a:r>
            <a:r>
              <a:rPr lang="en-NZ" dirty="0"/>
              <a:t> --template dataset</a:t>
            </a:r>
          </a:p>
          <a:p>
            <a:pPr marL="514350" indent="-514350">
              <a:buFont typeface="+mj-lt"/>
              <a:buAutoNum type="arabicPeriod"/>
            </a:pPr>
            <a:endParaRPr lang="en-NZ" dirty="0"/>
          </a:p>
          <a:p>
            <a:pPr marL="0" indent="0">
              <a:buNone/>
            </a:pPr>
            <a:r>
              <a:rPr lang="en-NZ" dirty="0"/>
              <a:t>1. </a:t>
            </a:r>
            <a:r>
              <a:rPr lang="en-NZ" dirty="0" err="1"/>
              <a:t>pac</a:t>
            </a:r>
            <a:r>
              <a:rPr lang="en-NZ" dirty="0"/>
              <a:t> </a:t>
            </a:r>
            <a:r>
              <a:rPr lang="en-NZ" dirty="0" err="1"/>
              <a:t>pcf</a:t>
            </a:r>
            <a:r>
              <a:rPr lang="en-NZ" dirty="0"/>
              <a:t> </a:t>
            </a:r>
            <a:r>
              <a:rPr lang="en-NZ" dirty="0" err="1"/>
              <a:t>init</a:t>
            </a:r>
            <a:r>
              <a:rPr lang="en-NZ" dirty="0"/>
              <a:t> --namespace </a:t>
            </a:r>
            <a:r>
              <a:rPr lang="en-NZ" dirty="0" err="1"/>
              <a:t>XrmEnterprise</a:t>
            </a:r>
            <a:r>
              <a:rPr lang="en-NZ" dirty="0"/>
              <a:t> --name Tile --template field</a:t>
            </a:r>
          </a:p>
          <a:p>
            <a:pPr marL="514350" indent="-514350">
              <a:buFont typeface="+mj-lt"/>
              <a:buAutoNum type="arabicPeriod"/>
            </a:pPr>
            <a:endParaRPr lang="en-NZ" dirty="0"/>
          </a:p>
          <a:p>
            <a:pPr marL="0" indent="0">
              <a:buNone/>
            </a:pPr>
            <a:r>
              <a:rPr lang="en-NZ" dirty="0"/>
              <a:t>2. </a:t>
            </a:r>
            <a:r>
              <a:rPr lang="en-NZ" dirty="0" err="1"/>
              <a:t>npm</a:t>
            </a:r>
            <a:r>
              <a:rPr lang="en-NZ" dirty="0"/>
              <a:t> install </a:t>
            </a:r>
          </a:p>
          <a:p>
            <a:pPr marL="0" indent="0">
              <a:buNone/>
            </a:pPr>
            <a:r>
              <a:rPr lang="en-NZ" dirty="0"/>
              <a:t>3. </a:t>
            </a:r>
            <a:r>
              <a:rPr lang="en-NZ" dirty="0" err="1"/>
              <a:t>npm</a:t>
            </a:r>
            <a:r>
              <a:rPr lang="en-NZ" dirty="0"/>
              <a:t> run build </a:t>
            </a:r>
          </a:p>
          <a:p>
            <a:pPr marL="0" indent="0">
              <a:buNone/>
            </a:pPr>
            <a:r>
              <a:rPr lang="en-NZ" dirty="0"/>
              <a:t>4. </a:t>
            </a:r>
            <a:r>
              <a:rPr lang="en-NZ" dirty="0" err="1"/>
              <a:t>npm</a:t>
            </a:r>
            <a:r>
              <a:rPr lang="en-NZ" dirty="0"/>
              <a:t> start </a:t>
            </a:r>
          </a:p>
        </p:txBody>
      </p:sp>
    </p:spTree>
    <p:extLst>
      <p:ext uri="{BB962C8B-B14F-4D97-AF65-F5344CB8AC3E}">
        <p14:creationId xmlns:p14="http://schemas.microsoft.com/office/powerpoint/2010/main" val="41985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C6BA-3791-45C8-AF5A-69617B9D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Cheat Sheet Package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28803-0B3D-450D-8FC4-E10441A46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25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/>
              <a:t>5. </a:t>
            </a:r>
            <a:r>
              <a:rPr lang="en-NZ" dirty="0" err="1"/>
              <a:t>pac</a:t>
            </a:r>
            <a:r>
              <a:rPr lang="en-NZ" dirty="0"/>
              <a:t> solution </a:t>
            </a:r>
            <a:r>
              <a:rPr lang="en-NZ" dirty="0" err="1"/>
              <a:t>init</a:t>
            </a:r>
            <a:r>
              <a:rPr lang="en-NZ" dirty="0"/>
              <a:t> --publisher-name </a:t>
            </a:r>
            <a:r>
              <a:rPr lang="en-NZ" dirty="0" err="1"/>
              <a:t>XrmEnterprise</a:t>
            </a:r>
            <a:r>
              <a:rPr lang="en-NZ" dirty="0"/>
              <a:t> --publisher-prefix </a:t>
            </a:r>
            <a:r>
              <a:rPr lang="en-NZ" dirty="0" err="1"/>
              <a:t>xe</a:t>
            </a:r>
            <a:endParaRPr lang="en-NZ" dirty="0"/>
          </a:p>
          <a:p>
            <a:pPr marL="514350" indent="-514350">
              <a:buFont typeface="+mj-lt"/>
              <a:buAutoNum type="arabicPeriod"/>
            </a:pPr>
            <a:endParaRPr lang="en-NZ" dirty="0"/>
          </a:p>
          <a:p>
            <a:pPr marL="0" indent="0">
              <a:buNone/>
            </a:pPr>
            <a:r>
              <a:rPr lang="en-NZ" dirty="0"/>
              <a:t>6. </a:t>
            </a:r>
            <a:r>
              <a:rPr lang="en-NZ" dirty="0" err="1"/>
              <a:t>pac</a:t>
            </a:r>
            <a:r>
              <a:rPr lang="en-NZ" dirty="0"/>
              <a:t> solution add-reference --path ..\</a:t>
            </a:r>
            <a:r>
              <a:rPr lang="en-NZ" dirty="0" err="1"/>
              <a:t>CalendarView</a:t>
            </a:r>
            <a:endParaRPr lang="en-NZ" dirty="0"/>
          </a:p>
          <a:p>
            <a:pPr marL="514350" indent="-514350">
              <a:buFont typeface="+mj-lt"/>
              <a:buAutoNum type="arabicPeriod"/>
            </a:pPr>
            <a:endParaRPr lang="en-NZ" dirty="0"/>
          </a:p>
          <a:p>
            <a:pPr marL="0" indent="0">
              <a:buNone/>
            </a:pPr>
            <a:r>
              <a:rPr lang="en-NZ" dirty="0"/>
              <a:t>7. </a:t>
            </a:r>
            <a:r>
              <a:rPr lang="en-NZ" dirty="0" err="1"/>
              <a:t>msbuild</a:t>
            </a:r>
            <a:r>
              <a:rPr lang="en-NZ" dirty="0"/>
              <a:t> /</a:t>
            </a:r>
            <a:r>
              <a:rPr lang="en-NZ" dirty="0" err="1"/>
              <a:t>t:restore</a:t>
            </a:r>
            <a:endParaRPr lang="en-NZ" dirty="0"/>
          </a:p>
          <a:p>
            <a:pPr marL="514350" indent="-514350">
              <a:buFont typeface="+mj-lt"/>
              <a:buAutoNum type="arabicPeriod"/>
            </a:pPr>
            <a:endParaRPr lang="en-NZ" dirty="0"/>
          </a:p>
          <a:p>
            <a:pPr marL="0" indent="0">
              <a:buNone/>
            </a:pPr>
            <a:r>
              <a:rPr lang="en-NZ" dirty="0"/>
              <a:t>8. </a:t>
            </a:r>
            <a:r>
              <a:rPr lang="en-NZ" dirty="0" err="1"/>
              <a:t>msbuild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640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13132F-C5BF-4AEA-A8E3-ABEF4C4EC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298" y="704676"/>
            <a:ext cx="5516567" cy="544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13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neo bring it">
            <a:extLst>
              <a:ext uri="{FF2B5EF4-FFF2-40B4-BE49-F238E27FC236}">
                <a16:creationId xmlns:a16="http://schemas.microsoft.com/office/drawing/2014/main" id="{5C0F9205-2461-4A8E-98F9-2667BD9AA1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30" y="930800"/>
            <a:ext cx="5837139" cy="499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364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FAB95-0B09-4D89-867B-9BD1657F6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The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49FC5-5C15-43AD-A4FF-10F19C471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That you really need to know</a:t>
            </a:r>
          </a:p>
        </p:txBody>
      </p:sp>
    </p:spTree>
    <p:extLst>
      <p:ext uri="{BB962C8B-B14F-4D97-AF65-F5344CB8AC3E}">
        <p14:creationId xmlns:p14="http://schemas.microsoft.com/office/powerpoint/2010/main" val="1037898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032BF8C-1A3C-4D44-8F09-C66345E0D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14" y="909698"/>
            <a:ext cx="4960786" cy="503860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F6BE49-3881-4EBC-AD72-D93701590D23}"/>
              </a:ext>
            </a:extLst>
          </p:cNvPr>
          <p:cNvCxnSpPr>
            <a:cxnSpLocks/>
          </p:cNvCxnSpPr>
          <p:nvPr/>
        </p:nvCxnSpPr>
        <p:spPr>
          <a:xfrm flipH="1">
            <a:off x="1993900" y="2383598"/>
            <a:ext cx="1968500" cy="8020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E2C73C-4C09-47B9-95D2-1AC766F6A133}"/>
              </a:ext>
            </a:extLst>
          </p:cNvPr>
          <p:cNvCxnSpPr>
            <a:cxnSpLocks/>
          </p:cNvCxnSpPr>
          <p:nvPr/>
        </p:nvCxnSpPr>
        <p:spPr>
          <a:xfrm flipH="1">
            <a:off x="3848100" y="1824799"/>
            <a:ext cx="1905000" cy="21590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AEF547-C0C0-487E-8C12-E60F5AF97B43}"/>
              </a:ext>
            </a:extLst>
          </p:cNvPr>
          <p:cNvCxnSpPr>
            <a:cxnSpLocks/>
          </p:cNvCxnSpPr>
          <p:nvPr/>
        </p:nvCxnSpPr>
        <p:spPr>
          <a:xfrm flipH="1">
            <a:off x="2527300" y="4394201"/>
            <a:ext cx="1905000" cy="21590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F953AE-8CF1-4064-9095-FEB7B9674328}"/>
              </a:ext>
            </a:extLst>
          </p:cNvPr>
          <p:cNvCxnSpPr>
            <a:cxnSpLocks/>
          </p:cNvCxnSpPr>
          <p:nvPr/>
        </p:nvCxnSpPr>
        <p:spPr>
          <a:xfrm flipH="1">
            <a:off x="2387600" y="5295900"/>
            <a:ext cx="1905000" cy="21590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18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The Matrix GIF">
            <a:extLst>
              <a:ext uri="{FF2B5EF4-FFF2-40B4-BE49-F238E27FC236}">
                <a16:creationId xmlns:a16="http://schemas.microsoft.com/office/drawing/2014/main" id="{31D753F1-A5CD-498A-9FE9-7B372976A8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86" y="1151792"/>
            <a:ext cx="10542627" cy="455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0568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7EED0-0394-4379-A83F-D69058CE3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Field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0D952-7D7D-4AE1-85A1-3AF3B5460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6684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CRM 2011 custom web resources example">
            <a:extLst>
              <a:ext uri="{FF2B5EF4-FFF2-40B4-BE49-F238E27FC236}">
                <a16:creationId xmlns:a16="http://schemas.microsoft.com/office/drawing/2014/main" id="{F06E6D12-D5DB-42E9-97D4-7D8728AF8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28" y="210383"/>
            <a:ext cx="10892900" cy="549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3882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8575-30E9-4FA1-A520-E043237A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3F97A-0B8A-4938-997B-65FB90220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250358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C2DF95-8794-432D-A08C-B9B8E3F1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My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44C8E8-D5DE-4CEB-89C4-1AB241F54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42537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ored PCF tiles with record counts">
            <a:extLst>
              <a:ext uri="{FF2B5EF4-FFF2-40B4-BE49-F238E27FC236}">
                <a16:creationId xmlns:a16="http://schemas.microsoft.com/office/drawing/2014/main" id="{59DE85F7-EA90-4B62-88C0-1C8A5ED6E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01" y="1188451"/>
            <a:ext cx="24288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les with icons">
            <a:extLst>
              <a:ext uri="{FF2B5EF4-FFF2-40B4-BE49-F238E27FC236}">
                <a16:creationId xmlns:a16="http://schemas.microsoft.com/office/drawing/2014/main" id="{C1E465ED-F3E8-4131-818F-AFBBFF8F2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65" y="2245541"/>
            <a:ext cx="239077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CF that displays a conditional mocing flag">
            <a:extLst>
              <a:ext uri="{FF2B5EF4-FFF2-40B4-BE49-F238E27FC236}">
                <a16:creationId xmlns:a16="http://schemas.microsoft.com/office/drawing/2014/main" id="{A3310197-B71F-402C-9CFF-F7175A5D79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007" y="1217026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SS driven header PCF control">
            <a:extLst>
              <a:ext uri="{FF2B5EF4-FFF2-40B4-BE49-F238E27FC236}">
                <a16:creationId xmlns:a16="http://schemas.microsoft.com/office/drawing/2014/main" id="{95A3B56D-709B-4F93-9E05-32A06C999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049" y="2678928"/>
            <a:ext cx="50101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2DC478-937D-4B08-A791-9C6EB8447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195" y="3853635"/>
            <a:ext cx="3323809" cy="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6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CF sub grid with drag and drop prioritization">
            <a:extLst>
              <a:ext uri="{FF2B5EF4-FFF2-40B4-BE49-F238E27FC236}">
                <a16:creationId xmlns:a16="http://schemas.microsoft.com/office/drawing/2014/main" id="{5AA89E8A-7DFF-453E-AAE9-33EEF4528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2095500"/>
            <a:ext cx="99726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913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CF sub grid with tag filtering">
            <a:extLst>
              <a:ext uri="{FF2B5EF4-FFF2-40B4-BE49-F238E27FC236}">
                <a16:creationId xmlns:a16="http://schemas.microsoft.com/office/drawing/2014/main" id="{791DF7D8-F978-4E70-8E1A-7007D93D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66913"/>
            <a:ext cx="1024890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5265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CF sub grid with tag filtering, filtering on urgent records">
            <a:extLst>
              <a:ext uri="{FF2B5EF4-FFF2-40B4-BE49-F238E27FC236}">
                <a16:creationId xmlns:a16="http://schemas.microsoft.com/office/drawing/2014/main" id="{93C468E7-3E2C-489A-BB7B-AC6747313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72" y="1966913"/>
            <a:ext cx="102870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4984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CF Custom Calendar View PCF Control Screenshot with Event Color Coding">
            <a:extLst>
              <a:ext uri="{FF2B5EF4-FFF2-40B4-BE49-F238E27FC236}">
                <a16:creationId xmlns:a16="http://schemas.microsoft.com/office/drawing/2014/main" id="{DDDD3A5C-7C08-40FA-BAB1-115769B88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45" y="1029687"/>
            <a:ext cx="9996256" cy="426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380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9347-1C35-4F1C-9763-D4179F9C0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Improvements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ABFA9-4636-4B43-8C63-EC8EA891E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519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Keanu Reeves 90S GIF">
            <a:extLst>
              <a:ext uri="{FF2B5EF4-FFF2-40B4-BE49-F238E27FC236}">
                <a16:creationId xmlns:a16="http://schemas.microsoft.com/office/drawing/2014/main" id="{D8004F99-2C3C-4551-987C-BE8A3253D3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193" y="888655"/>
            <a:ext cx="5935613" cy="508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7591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6489C-56B2-4112-83F6-AE3F3DB28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95DA7-1E9F-4CC9-8A76-0FEF18EEB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Z" sz="2000" b="1" dirty="0"/>
              <a:t>Microsoft Documentation</a:t>
            </a:r>
          </a:p>
          <a:p>
            <a:pPr marL="0" indent="0">
              <a:buNone/>
            </a:pPr>
            <a:r>
              <a:rPr lang="en-NZ" sz="2000" dirty="0">
                <a:hlinkClick r:id="rId2"/>
              </a:rPr>
              <a:t>https://docs.microsoft.com/en-us/powerapps/developer/component-framework/overview</a:t>
            </a:r>
            <a:endParaRPr lang="en-NZ" sz="2000" dirty="0"/>
          </a:p>
          <a:p>
            <a:pPr marL="0" indent="0">
              <a:buNone/>
            </a:pPr>
            <a:r>
              <a:rPr lang="en-NZ" sz="2000" b="1" dirty="0"/>
              <a:t>Rami’s Samples</a:t>
            </a:r>
          </a:p>
          <a:p>
            <a:pPr marL="0" indent="0">
              <a:buNone/>
            </a:pPr>
            <a:r>
              <a:rPr lang="en-NZ" sz="2000" dirty="0">
                <a:hlinkClick r:id="rId3"/>
              </a:rPr>
              <a:t>https://github.com/ramimounla</a:t>
            </a:r>
            <a:endParaRPr lang="en-NZ" sz="2000" dirty="0"/>
          </a:p>
          <a:p>
            <a:pPr marL="0" indent="0">
              <a:buNone/>
            </a:pPr>
            <a:r>
              <a:rPr lang="en-NZ" sz="2000" b="1" dirty="0"/>
              <a:t>PCF Gallery</a:t>
            </a:r>
          </a:p>
          <a:p>
            <a:pPr marL="0" indent="0">
              <a:buNone/>
            </a:pPr>
            <a:r>
              <a:rPr lang="en-NZ" sz="2000" dirty="0">
                <a:hlinkClick r:id="rId4"/>
              </a:rPr>
              <a:t>https://pcf.gallery/</a:t>
            </a:r>
            <a:endParaRPr lang="en-NZ" sz="2000" dirty="0"/>
          </a:p>
          <a:p>
            <a:pPr marL="0" indent="0">
              <a:buNone/>
            </a:pPr>
            <a:r>
              <a:rPr lang="en-NZ" sz="2000" b="1" dirty="0"/>
              <a:t>Andrew </a:t>
            </a:r>
            <a:r>
              <a:rPr lang="en-NZ" sz="2000" b="1" dirty="0" err="1"/>
              <a:t>Butenko</a:t>
            </a:r>
            <a:endParaRPr lang="en-NZ" sz="2000" b="1" dirty="0"/>
          </a:p>
          <a:p>
            <a:pPr marL="0" indent="0">
              <a:buNone/>
            </a:pPr>
            <a:r>
              <a:rPr lang="en-NZ" sz="2000" dirty="0">
                <a:hlinkClick r:id="rId5"/>
              </a:rPr>
              <a:t>https://www.youtube.com/channel/UCjXCqDkRAGFAtu2JlWr3Epg</a:t>
            </a:r>
            <a:endParaRPr lang="en-NZ" sz="2000" dirty="0"/>
          </a:p>
          <a:p>
            <a:pPr marL="0" indent="0">
              <a:buNone/>
            </a:pPr>
            <a:r>
              <a:rPr lang="en-NZ" sz="2000" b="1" dirty="0"/>
              <a:t>XrmToolbox</a:t>
            </a:r>
            <a:endParaRPr lang="en-NZ" sz="2000" b="1" dirty="0"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NZ" sz="2000" dirty="0">
                <a:hlinkClick r:id="rId6"/>
              </a:rPr>
              <a:t>https://www.xrmtoolbox.com/plugins/Maverick.PCF.Builder/</a:t>
            </a:r>
            <a:endParaRPr lang="en-NZ" sz="2000" dirty="0"/>
          </a:p>
        </p:txBody>
      </p:sp>
      <p:pic>
        <p:nvPicPr>
          <p:cNvPr id="4" name="Picture 2" descr="Image result for matrix exit call">
            <a:extLst>
              <a:ext uri="{FF2B5EF4-FFF2-40B4-BE49-F238E27FC236}">
                <a16:creationId xmlns:a16="http://schemas.microsoft.com/office/drawing/2014/main" id="{65C00F73-2678-4A86-ACD9-621166361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29" y="2825546"/>
            <a:ext cx="3905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53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A687A-B3FB-4D16-8E00-6CD2539E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the Power Platform Component Framework?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53C7D-CE77-406A-BAF3-148602B8E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776427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neo">
            <a:extLst>
              <a:ext uri="{FF2B5EF4-FFF2-40B4-BE49-F238E27FC236}">
                <a16:creationId xmlns:a16="http://schemas.microsoft.com/office/drawing/2014/main" id="{0FC49513-50FF-4799-B422-BDFDFD1BE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"/>
            <a:ext cx="12192000" cy="702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5066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BBAE-4C33-4034-B855-9B2814C8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838"/>
            <a:ext cx="10515600" cy="1325563"/>
          </a:xfrm>
        </p:spPr>
        <p:txBody>
          <a:bodyPr/>
          <a:lstStyle/>
          <a:p>
            <a:pPr algn="ctr"/>
            <a:r>
              <a:rPr lang="en-AU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 you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E657AD-9437-4355-A8DB-6A51B6908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6224"/>
            <a:ext cx="10515600" cy="2245551"/>
          </a:xfrm>
        </p:spPr>
      </p:pic>
    </p:spTree>
    <p:extLst>
      <p:ext uri="{BB962C8B-B14F-4D97-AF65-F5344CB8AC3E}">
        <p14:creationId xmlns:p14="http://schemas.microsoft.com/office/powerpoint/2010/main" val="2925640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C7BE5D-37CE-4E3F-8219-B92840F4615D}"/>
              </a:ext>
            </a:extLst>
          </p:cNvPr>
          <p:cNvSpPr/>
          <p:nvPr/>
        </p:nvSpPr>
        <p:spPr>
          <a:xfrm>
            <a:off x="1115627" y="1726213"/>
            <a:ext cx="996074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Power Apps component framework </a:t>
            </a:r>
            <a:r>
              <a:rPr lang="en-US" sz="3200" b="1" dirty="0">
                <a:solidFill>
                  <a:srgbClr val="171717"/>
                </a:solidFill>
                <a:latin typeface="Segoe UI" panose="020B0502040204020203" pitchFamily="34" charset="0"/>
              </a:rPr>
              <a:t>empowers</a:t>
            </a:r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rgbClr val="171717"/>
                </a:solidFill>
                <a:latin typeface="Segoe UI" panose="020B0502040204020203" pitchFamily="34" charset="0"/>
              </a:rPr>
              <a:t>professional developers</a:t>
            </a:r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 and app makers to create </a:t>
            </a:r>
            <a:r>
              <a:rPr lang="en-US" sz="3200" b="1" dirty="0">
                <a:solidFill>
                  <a:srgbClr val="171717"/>
                </a:solidFill>
                <a:latin typeface="Segoe UI" panose="020B0502040204020203" pitchFamily="34" charset="0"/>
              </a:rPr>
              <a:t>code</a:t>
            </a:r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 components for </a:t>
            </a:r>
            <a:r>
              <a:rPr lang="en-US" sz="3200" b="1" dirty="0">
                <a:solidFill>
                  <a:srgbClr val="171717"/>
                </a:solidFill>
                <a:latin typeface="Segoe UI" panose="020B0502040204020203" pitchFamily="34" charset="0"/>
              </a:rPr>
              <a:t>model-driven</a:t>
            </a:r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 and </a:t>
            </a:r>
            <a:r>
              <a:rPr lang="en-US" sz="3200" b="1" dirty="0">
                <a:solidFill>
                  <a:srgbClr val="171717"/>
                </a:solidFill>
                <a:latin typeface="Segoe UI" panose="020B0502040204020203" pitchFamily="34" charset="0"/>
              </a:rPr>
              <a:t>canvas</a:t>
            </a:r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 apps (experimental preview) to provide </a:t>
            </a:r>
            <a:r>
              <a:rPr lang="en-US" sz="3200" b="1" dirty="0">
                <a:solidFill>
                  <a:srgbClr val="171717"/>
                </a:solidFill>
                <a:latin typeface="Segoe UI" panose="020B0502040204020203" pitchFamily="34" charset="0"/>
              </a:rPr>
              <a:t>enhanced user </a:t>
            </a:r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experience for the users to work with data on </a:t>
            </a:r>
            <a:r>
              <a:rPr lang="en-US" sz="3200" b="1" dirty="0">
                <a:solidFill>
                  <a:srgbClr val="171717"/>
                </a:solidFill>
                <a:latin typeface="Segoe UI" panose="020B0502040204020203" pitchFamily="34" charset="0"/>
              </a:rPr>
              <a:t>forms</a:t>
            </a:r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, </a:t>
            </a:r>
            <a:r>
              <a:rPr lang="en-US" sz="3200" b="1" dirty="0">
                <a:solidFill>
                  <a:srgbClr val="171717"/>
                </a:solidFill>
                <a:latin typeface="Segoe UI" panose="020B0502040204020203" pitchFamily="34" charset="0"/>
              </a:rPr>
              <a:t>views</a:t>
            </a:r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, and </a:t>
            </a:r>
            <a:r>
              <a:rPr lang="en-US" sz="3200" b="1" dirty="0">
                <a:solidFill>
                  <a:srgbClr val="171717"/>
                </a:solidFill>
                <a:latin typeface="Segoe UI" panose="020B0502040204020203" pitchFamily="34" charset="0"/>
              </a:rPr>
              <a:t>dashboards</a:t>
            </a:r>
            <a:r>
              <a:rPr lang="en-US" sz="3200" dirty="0">
                <a:solidFill>
                  <a:srgbClr val="171717"/>
                </a:solidFill>
                <a:latin typeface="Segoe UI" panose="020B0502040204020203" pitchFamily="34" charset="0"/>
              </a:rPr>
              <a:t>. 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96650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matrix neo CRT">
            <a:extLst>
              <a:ext uri="{FF2B5EF4-FFF2-40B4-BE49-F238E27FC236}">
                <a16:creationId xmlns:a16="http://schemas.microsoft.com/office/drawing/2014/main" id="{6592A74D-0B4E-4575-9C3E-DC18AE9D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582" y="-9418"/>
            <a:ext cx="6876836" cy="687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03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AB36B-5CB0-4AFB-9052-07F9A6AC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54649-547C-488D-A9CD-3AD06B690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59745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11390</TotalTime>
  <Words>305</Words>
  <Application>Microsoft Office PowerPoint</Application>
  <PresentationFormat>Widescreen</PresentationFormat>
  <Paragraphs>66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Segoe UI</vt:lpstr>
      <vt:lpstr>Segoe UI Light</vt:lpstr>
      <vt:lpstr>Office Theme</vt:lpstr>
      <vt:lpstr>How to Enhance that UI with PCF</vt:lpstr>
      <vt:lpstr>You, Me, and the Power Platform</vt:lpstr>
      <vt:lpstr>PowerPoint Presentation</vt:lpstr>
      <vt:lpstr>PowerPoint Presentation</vt:lpstr>
      <vt:lpstr>PowerPoint Presentation</vt:lpstr>
      <vt:lpstr>What is the Power Platform Component Framework?</vt:lpstr>
      <vt:lpstr>PowerPoint Presentation</vt:lpstr>
      <vt:lpstr>PowerPoint Presentation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NZ specific ones</vt:lpstr>
      <vt:lpstr>PowerPoint Presentation</vt:lpstr>
      <vt:lpstr>PowerPoint Presentation</vt:lpstr>
      <vt:lpstr>PowerPoint Presentation</vt:lpstr>
      <vt:lpstr>PowerPoint Presentation</vt:lpstr>
      <vt:lpstr>Field v Data Sets</vt:lpstr>
      <vt:lpstr>Learning Curve</vt:lpstr>
      <vt:lpstr>Technologies</vt:lpstr>
      <vt:lpstr>PowerPoint Presentation</vt:lpstr>
      <vt:lpstr>PowerPoint Presentation</vt:lpstr>
      <vt:lpstr>PowerPoint Presentation</vt:lpstr>
      <vt:lpstr>PowerPoint Presentation</vt:lpstr>
      <vt:lpstr>Getting Started</vt:lpstr>
      <vt:lpstr>Prerequisites</vt:lpstr>
      <vt:lpstr>The 8 Commands</vt:lpstr>
      <vt:lpstr>Cheat Sheet Create Control</vt:lpstr>
      <vt:lpstr>Cheat Sheet Package Control</vt:lpstr>
      <vt:lpstr>PowerPoint Presentation</vt:lpstr>
      <vt:lpstr>PowerPoint Presentation</vt:lpstr>
      <vt:lpstr>The Structure</vt:lpstr>
      <vt:lpstr>PowerPoint Presentation</vt:lpstr>
      <vt:lpstr>PowerPoint Presentation</vt:lpstr>
      <vt:lpstr>Example: Field</vt:lpstr>
      <vt:lpstr>Example: Dataset</vt:lpstr>
      <vt:lpstr>My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Improvements</vt:lpstr>
      <vt:lpstr>PowerPoint Presentation</vt:lpstr>
      <vt:lpstr>Useful links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Nadeeja Bomiriya</dc:creator>
  <cp:lastModifiedBy>Mounla, Rami</cp:lastModifiedBy>
  <cp:revision>214</cp:revision>
  <dcterms:created xsi:type="dcterms:W3CDTF">2017-07-13T21:26:06Z</dcterms:created>
  <dcterms:modified xsi:type="dcterms:W3CDTF">2020-02-14T06:18:27Z</dcterms:modified>
</cp:coreProperties>
</file>